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378" r:id="rId10"/>
    <p:sldId id="264" r:id="rId11"/>
    <p:sldId id="265" r:id="rId12"/>
    <p:sldId id="266" r:id="rId13"/>
    <p:sldId id="268" r:id="rId14"/>
    <p:sldId id="269" r:id="rId15"/>
    <p:sldId id="270" r:id="rId16"/>
    <p:sldId id="369" r:id="rId17"/>
    <p:sldId id="370" r:id="rId18"/>
    <p:sldId id="350" r:id="rId19"/>
    <p:sldId id="346" r:id="rId20"/>
    <p:sldId id="347" r:id="rId21"/>
    <p:sldId id="367" r:id="rId22"/>
    <p:sldId id="348" r:id="rId23"/>
    <p:sldId id="351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9" r:id="rId32"/>
    <p:sldId id="381" r:id="rId33"/>
    <p:sldId id="382" r:id="rId34"/>
    <p:sldId id="383" r:id="rId35"/>
    <p:sldId id="384" r:id="rId36"/>
    <p:sldId id="380" r:id="rId37"/>
    <p:sldId id="385" r:id="rId38"/>
    <p:sldId id="386" r:id="rId39"/>
    <p:sldId id="387" r:id="rId40"/>
    <p:sldId id="388" r:id="rId41"/>
    <p:sldId id="389" r:id="rId42"/>
    <p:sldId id="262" r:id="rId43"/>
    <p:sldId id="391" r:id="rId44"/>
    <p:sldId id="278" r:id="rId45"/>
    <p:sldId id="293" r:id="rId46"/>
    <p:sldId id="392" r:id="rId47"/>
    <p:sldId id="279" r:id="rId48"/>
    <p:sldId id="313" r:id="rId49"/>
    <p:sldId id="295" r:id="rId50"/>
    <p:sldId id="393" r:id="rId51"/>
    <p:sldId id="298" r:id="rId52"/>
    <p:sldId id="299" r:id="rId53"/>
    <p:sldId id="301" r:id="rId54"/>
    <p:sldId id="302" r:id="rId55"/>
    <p:sldId id="303" r:id="rId56"/>
    <p:sldId id="304" r:id="rId57"/>
    <p:sldId id="305" r:id="rId58"/>
    <p:sldId id="321" r:id="rId59"/>
    <p:sldId id="394" r:id="rId60"/>
    <p:sldId id="322" r:id="rId61"/>
    <p:sldId id="284" r:id="rId62"/>
    <p:sldId id="285" r:id="rId63"/>
    <p:sldId id="315" r:id="rId64"/>
    <p:sldId id="314" r:id="rId65"/>
    <p:sldId id="318" r:id="rId66"/>
    <p:sldId id="31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F4F74-16E3-DD4D-B08F-9006FE2E1B5A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9C0C-3192-6F43-96A8-77BA114B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F39EC9-731C-0742-9A24-C81E6B3C54D6}" type="slidenum">
              <a:rPr lang="en-US"/>
              <a:pPr eaLnBrk="1" hangingPunct="1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2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D3A295-AD58-4742-A65F-17EF3E5472C5}" type="slidenum">
              <a:rPr lang="en-US"/>
              <a:pPr eaLnBrk="1" hangingPunct="1"/>
              <a:t>43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45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35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E574CD-0756-D440-B839-798A5CED8F3C}" type="slidenum">
              <a:rPr lang="en-US"/>
              <a:pPr eaLnBrk="1" hangingPunct="1"/>
              <a:t>46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2EFC3D-E69E-EE48-89E0-9ACAC01D9DFA}" type="slidenum">
              <a:rPr lang="en-US"/>
              <a:pPr eaLnBrk="1" hangingPunct="1"/>
              <a:t>53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4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52FE37-B31F-6340-AC1F-21FE1B8B14A5}" type="slidenum">
              <a:rPr lang="en-US"/>
              <a:pPr eaLnBrk="1" hangingPunct="1"/>
              <a:t>54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89E3A-3DC5-9542-BAD8-3406A69B49F0}" type="slidenum">
              <a:rPr lang="en-US"/>
              <a:pPr eaLnBrk="1" hangingPunct="1"/>
              <a:t>61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0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Nothofagus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15D3C-C239-AC4F-A6D8-A740D4294C4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3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4CD-5E09-DB4D-9A23-9DB4F23D0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6F48-F9B6-BB4D-AE31-1BBED9DE8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098-D9C0-834A-8492-4C82AF7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7B87-A174-8447-831E-2877557F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D87-D0C1-094C-BC43-FF75F99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AC91-1312-E94B-ADD3-534E8AE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0971-5F84-A643-872A-5FBC68A6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2272-83A3-BB41-A8C5-5406526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2E916-B647-484C-8714-EA506303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A08A-92E3-1E4D-A6D6-B3915533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4985C-C397-E946-AF4E-F8D4633DF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4EA64-5E34-D74A-B84C-1CF63C98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C16C-E777-1F43-8648-1932F54B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4364-8A02-2948-A62E-26DEC9EB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E211-17A6-0744-A4A8-D8D6F157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2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7E1DC-20A4-1C4A-BFFC-57F4F5C50B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4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84A-0DA9-0D4A-8F22-79FE297B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F169-964B-5649-9AB6-C9A47AA6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A676-1C1F-374A-B637-1818D308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45DC-2D24-7747-AA7A-E8D3BAB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2BDCD-2C3C-874C-A85E-828EA631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885-7185-1443-B953-F0787386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E514-A193-BC40-BB52-B35A47F4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572D-6A4A-E345-B49E-76804726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024A-5FC6-0249-A954-8AE1C73F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5BEF-5002-624E-B2A2-F35B022E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62CF-1E74-A44C-A3D6-38E9A69E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4EA3-F8D3-9D4C-A82C-C3F9D64D0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914A9-33E9-BF4A-9684-F0FF3C22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7EA6-9FCA-0B49-A837-C3FDE17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EC618-7F34-184C-9356-7D5F5DFE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2DAB-860D-E348-9624-F54DBB3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D8-2387-324A-B609-C60195EC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D3EF-EE24-CF41-AF50-3F858E0C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BDCD-2AC3-6544-8015-6BEF2EA95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B8BC-4DBC-D54A-ACA5-EC704EF97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320DD-BDF4-E040-BFCE-B4B10C0C4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F0589-3281-EB43-B784-1C95B651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F7AA2-4101-AC46-8A0F-EAF8D73E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C997E-CE9C-3642-87F4-45BF87E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A8E6-3FB2-9244-8A58-BF646F5D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B27EC-FFC9-794E-922F-92FC8FA8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953F-BF79-DD45-957A-956A9200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A0AB-8480-9844-A560-D408F41F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8019B-F104-7647-9850-4ABAE08C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139F1-44C9-4E4E-A690-3252F28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F162-715A-4E4A-A508-13F96617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F1E-9336-EA4F-8082-D4B22128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8AF2-2C97-664A-9D76-7EE6169F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5849-6ED7-5642-A8AB-D08367916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2FE8F-E6A6-1641-9A88-B1310F4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F12C-0CC0-E94D-B470-9799128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A2387-446D-6649-829B-7DA4254C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FD19-24F8-6247-B704-2EFA3E5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41EF-A902-F746-AB82-E03C218FF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9785-C77D-014F-A7F7-D111E0AE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BEA9-8AAC-F341-B5E1-F7FEB5E4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ABCD-B1C0-0A4F-8065-C2DA5418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011A-BD6E-7148-93EF-7443BB8B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C9845-03AA-6E4B-B17B-DC2620F8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6A31-CAFA-AB46-B068-07863A75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2D280-3E17-1242-BA7C-12BCDAA8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541B-C7BD-8F4F-91CB-B6279188694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B4F1-82A4-AE4B-B40E-C48E6DC9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5FE8D-C090-9648-815A-927A1513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2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e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jpe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B3C-1AA2-B549-A051-7DD27F8CF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516" y="1122363"/>
            <a:ext cx="3681484" cy="2387600"/>
          </a:xfrm>
        </p:spPr>
        <p:txBody>
          <a:bodyPr/>
          <a:lstStyle/>
          <a:p>
            <a:r>
              <a:rPr lang="en-US" dirty="0"/>
              <a:t>Carbon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43CCC-EFF9-C246-9FDE-F4D21FB0F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6516" y="3602038"/>
            <a:ext cx="3681483" cy="16557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24,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6D76-5EC5-5547-8771-E3A96A75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4972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DD9D-4C07-2440-AA7B-1F2BEB05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0" y="0"/>
            <a:ext cx="93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7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395353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6823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232226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42859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D3B5B-2898-5446-84D2-41488A9D1DEF}"/>
              </a:ext>
            </a:extLst>
          </p:cNvPr>
          <p:cNvSpPr/>
          <p:nvPr/>
        </p:nvSpPr>
        <p:spPr>
          <a:xfrm>
            <a:off x="4517409" y="4107976"/>
            <a:ext cx="1760561" cy="68238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Rubisco : </a:t>
            </a:r>
            <a:r>
              <a:rPr lang="en-US" sz="4000" dirty="0" err="1">
                <a:solidFill>
                  <a:srgbClr val="7030A0"/>
                </a:solidFill>
              </a:rPr>
              <a:t>R</a:t>
            </a:r>
            <a:r>
              <a:rPr lang="en-US" sz="4000" dirty="0" err="1"/>
              <a:t>ib</a:t>
            </a:r>
            <a:r>
              <a:rPr lang="en-US" sz="4000" dirty="0" err="1">
                <a:solidFill>
                  <a:srgbClr val="7030A0"/>
                </a:solidFill>
              </a:rPr>
              <a:t>U</a:t>
            </a:r>
            <a:r>
              <a:rPr lang="en-US" sz="4000" dirty="0" err="1"/>
              <a:t>lose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1,5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7030A0"/>
                </a:solidFill>
              </a:rPr>
              <a:t>BIS</a:t>
            </a:r>
            <a:r>
              <a:rPr lang="en-US" sz="4000" dirty="0" err="1"/>
              <a:t>phosphate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7030A0"/>
                </a:solidFill>
              </a:rPr>
              <a:t>C</a:t>
            </a:r>
            <a:r>
              <a:rPr lang="en-US" sz="4000" dirty="0"/>
              <a:t>arboxylase and </a:t>
            </a:r>
            <a:r>
              <a:rPr lang="en-US" sz="4000" dirty="0">
                <a:solidFill>
                  <a:srgbClr val="7030A0"/>
                </a:solidFill>
              </a:rPr>
              <a:t>O</a:t>
            </a:r>
            <a:r>
              <a:rPr lang="en-US" sz="4000" dirty="0"/>
              <a:t>xygenase</a:t>
            </a:r>
          </a:p>
          <a:p>
            <a:r>
              <a:rPr lang="en-US" sz="4000" dirty="0"/>
              <a:t>Catalyzes CO</a:t>
            </a:r>
            <a:r>
              <a:rPr lang="en-US" sz="4000" baseline="-25000" dirty="0"/>
              <a:t>2</a:t>
            </a:r>
            <a:r>
              <a:rPr lang="en-US" sz="4000" dirty="0"/>
              <a:t> and O</a:t>
            </a:r>
            <a:r>
              <a:rPr lang="en-US" sz="4000" baseline="-25000" dirty="0"/>
              <a:t>2</a:t>
            </a:r>
          </a:p>
          <a:p>
            <a:r>
              <a:rPr lang="en-US" sz="4000" dirty="0"/>
              <a:t>Catalyzing O</a:t>
            </a:r>
            <a:r>
              <a:rPr lang="en-US" sz="4000" baseline="-25000" dirty="0"/>
              <a:t>2</a:t>
            </a:r>
            <a:r>
              <a:rPr lang="en-US" sz="4000" dirty="0"/>
              <a:t> leads to “wasteful” respiration (loss of CO</a:t>
            </a:r>
            <a:r>
              <a:rPr lang="en-US" sz="4000" baseline="-25000" dirty="0"/>
              <a:t>2</a:t>
            </a:r>
            <a:r>
              <a:rPr lang="en-US" sz="4000" dirty="0"/>
              <a:t>)</a:t>
            </a:r>
          </a:p>
          <a:p>
            <a:r>
              <a:rPr lang="en-US" sz="4000" dirty="0"/>
              <a:t>Increases as O</a:t>
            </a:r>
            <a:r>
              <a:rPr lang="en-US" sz="4000" baseline="-25000" dirty="0"/>
              <a:t>2</a:t>
            </a:r>
            <a:r>
              <a:rPr lang="en-US" sz="4000" dirty="0"/>
              <a:t> increases</a:t>
            </a:r>
          </a:p>
          <a:p>
            <a:r>
              <a:rPr lang="en-US" sz="4000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9147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20052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</p:spTree>
    <p:extLst>
      <p:ext uri="{BB962C8B-B14F-4D97-AF65-F5344CB8AC3E}">
        <p14:creationId xmlns:p14="http://schemas.microsoft.com/office/powerpoint/2010/main" val="197168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5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4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0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-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F17B-85D4-0D45-934E-7A3B2591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90688"/>
            <a:ext cx="618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0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–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20A5B-0596-A14F-A32E-E9D81804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4C97-C4FE-B148-BB0D-390A3A97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88200"/>
            <a:ext cx="3885063" cy="379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9484977" y="6488668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Lizz</a:t>
            </a:r>
            <a:r>
              <a:rPr lang="en-US" dirty="0"/>
              <a:t> Waring’s postdoc work</a:t>
            </a:r>
          </a:p>
        </p:txBody>
      </p:sp>
    </p:spTree>
    <p:extLst>
      <p:ext uri="{BB962C8B-B14F-4D97-AF65-F5344CB8AC3E}">
        <p14:creationId xmlns:p14="http://schemas.microsoft.com/office/powerpoint/2010/main" val="400793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9484977" y="6488668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Lizz</a:t>
            </a:r>
            <a:r>
              <a:rPr lang="en-US" dirty="0"/>
              <a:t> Waring’s postdoc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579-5500-F649-BC05-D19F479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47255"/>
            <a:ext cx="3885064" cy="37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2284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x-axis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38744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CB09-EEAA-BE4C-9BD6-8572711E2748}"/>
              </a:ext>
            </a:extLst>
          </p:cNvPr>
          <p:cNvSpPr txBox="1"/>
          <p:nvPr/>
        </p:nvSpPr>
        <p:spPr>
          <a:xfrm>
            <a:off x="8161403" y="3572681"/>
            <a:ext cx="3894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Arrows represent fluxes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How do these compare to anthropogenic carbon fluxes?</a:t>
            </a:r>
          </a:p>
        </p:txBody>
      </p:sp>
    </p:spTree>
    <p:extLst>
      <p:ext uri="{BB962C8B-B14F-4D97-AF65-F5344CB8AC3E}">
        <p14:creationId xmlns:p14="http://schemas.microsoft.com/office/powerpoint/2010/main" val="329975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41B8-D85F-A544-8A76-590193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Canopies tend to have higher light use efficiency than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F392-46FA-8640-8954-D0B56AB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4" y="1840814"/>
            <a:ext cx="4890136" cy="491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F8229-08F0-D540-879D-50F1EBB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6" y="211549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589016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CCFE9-9A19-2641-9595-28C4B43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6" y="1355393"/>
            <a:ext cx="6083300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BC6D-2C2A-EB4C-B968-F682B7240A84}"/>
              </a:ext>
            </a:extLst>
          </p:cNvPr>
          <p:cNvSpPr txBox="1"/>
          <p:nvPr/>
        </p:nvSpPr>
        <p:spPr>
          <a:xfrm>
            <a:off x="7438029" y="3298925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NPP = GPP – 0.5*GPP</a:t>
            </a:r>
          </a:p>
        </p:txBody>
      </p:sp>
    </p:spTree>
    <p:extLst>
      <p:ext uri="{BB962C8B-B14F-4D97-AF65-F5344CB8AC3E}">
        <p14:creationId xmlns:p14="http://schemas.microsoft.com/office/powerpoint/2010/main" val="317170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5D0-38A9-3549-B42A-700A995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NPP?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C878-E391-D341-BCC3-DF7EDD60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 short time scales (seconds to days)</a:t>
            </a:r>
          </a:p>
          <a:p>
            <a:pPr lvl="1"/>
            <a:r>
              <a:rPr lang="en-US" sz="3200" dirty="0"/>
              <a:t>Photosynthesis</a:t>
            </a:r>
          </a:p>
          <a:p>
            <a:pPr lvl="1"/>
            <a:r>
              <a:rPr lang="en-US" sz="3200" dirty="0"/>
              <a:t>Light, temperature, atmospheric conditions</a:t>
            </a:r>
          </a:p>
          <a:p>
            <a:r>
              <a:rPr lang="en-US" sz="3600" dirty="0"/>
              <a:t>Over long time scales (weeks to months)</a:t>
            </a:r>
          </a:p>
          <a:p>
            <a:pPr lvl="1"/>
            <a:r>
              <a:rPr lang="en-US" sz="3200" dirty="0"/>
              <a:t>LAI</a:t>
            </a:r>
          </a:p>
          <a:p>
            <a:pPr lvl="1"/>
            <a:r>
              <a:rPr lang="en-US" sz="3200" dirty="0"/>
              <a:t>Growth demand</a:t>
            </a:r>
          </a:p>
          <a:p>
            <a:pPr lvl="1"/>
            <a:r>
              <a:rPr lang="en-US" sz="3200" dirty="0"/>
              <a:t>Soil resources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0889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B60DCA-7F38-0C4D-B91E-4F577B9D6B54}"/>
              </a:ext>
            </a:extLst>
          </p:cNvPr>
          <p:cNvSpPr/>
          <p:nvPr/>
        </p:nvSpPr>
        <p:spPr>
          <a:xfrm>
            <a:off x="5991366" y="2006221"/>
            <a:ext cx="3179929" cy="3330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3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8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831850" y="3654899"/>
            <a:ext cx="1420032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272955" y="2921935"/>
            <a:ext cx="1104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ecosystem production (total flux of C into ecosystem;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045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8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F5B-D1D1-3C47-8AEE-B0E915A9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 = GPP – (</a:t>
            </a:r>
            <a:r>
              <a:rPr lang="en-US" dirty="0" err="1"/>
              <a:t>R</a:t>
            </a:r>
            <a:r>
              <a:rPr lang="en-US" baseline="-25000" dirty="0" err="1"/>
              <a:t>plant</a:t>
            </a:r>
            <a:r>
              <a:rPr lang="en-US" dirty="0"/>
              <a:t> + </a:t>
            </a:r>
            <a:r>
              <a:rPr lang="en-US" dirty="0" err="1"/>
              <a:t>R</a:t>
            </a:r>
            <a:r>
              <a:rPr lang="en-US" baseline="-25000" dirty="0" err="1"/>
              <a:t>heterotroph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72B0-2CEE-4344-8B95-407A7081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A925B-EFB5-7046-BE19-734434902271}"/>
              </a:ext>
            </a:extLst>
          </p:cNvPr>
          <p:cNvSpPr/>
          <p:nvPr/>
        </p:nvSpPr>
        <p:spPr>
          <a:xfrm>
            <a:off x="7205354" y="3654899"/>
            <a:ext cx="2989524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5AAB-5C07-D240-B12D-806808ABC5A0}"/>
              </a:ext>
            </a:extLst>
          </p:cNvPr>
          <p:cNvSpPr txBox="1"/>
          <p:nvPr/>
        </p:nvSpPr>
        <p:spPr>
          <a:xfrm>
            <a:off x="1149249" y="2874496"/>
            <a:ext cx="1087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Heterotrophic respiration (C flux out from heterotrophs;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76904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696200" y="2133600"/>
            <a:ext cx="1295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b="2100"/>
          <a:stretch/>
        </p:blipFill>
        <p:spPr bwMode="auto">
          <a:xfrm>
            <a:off x="1925638" y="34926"/>
            <a:ext cx="8132762" cy="66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5638" y="235693"/>
            <a:ext cx="8132762" cy="89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0305" y="230076"/>
            <a:ext cx="741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What stands out about this table?</a:t>
            </a:r>
          </a:p>
        </p:txBody>
      </p:sp>
    </p:spTree>
    <p:extLst>
      <p:ext uri="{BB962C8B-B14F-4D97-AF65-F5344CB8AC3E}">
        <p14:creationId xmlns:p14="http://schemas.microsoft.com/office/powerpoint/2010/main" val="3298652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7620000" y="914401"/>
            <a:ext cx="3505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5400"/>
              <a:t>Detritus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1"/>
            <a:ext cx="868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farm4.static.flickr.com/3101/3196750483_39cf7f702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-152400"/>
            <a:ext cx="4991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78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sz="3600" b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Decomposition of Organic Matter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3875426"/>
            <a:ext cx="89154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4000" b="1" dirty="0">
                <a:latin typeface="Arial" charset="0"/>
                <a:cs typeface="Arial" charset="0"/>
              </a:rPr>
              <a:t>Decomposition results from:</a:t>
            </a:r>
          </a:p>
          <a:p>
            <a:pPr marL="457200" indent="-457200">
              <a:buFontTx/>
              <a:buAutoNum type="arabicPeriod"/>
            </a:pPr>
            <a:r>
              <a:rPr lang="en-US" sz="4000" b="1" dirty="0">
                <a:latin typeface="Arial" charset="0"/>
                <a:cs typeface="Arial" charset="0"/>
              </a:rPr>
              <a:t>Leaching</a:t>
            </a:r>
          </a:p>
          <a:p>
            <a:pPr marL="457200" indent="-457200">
              <a:buFontTx/>
              <a:buAutoNum type="arabicPeriod"/>
            </a:pPr>
            <a:r>
              <a:rPr lang="en-US" sz="4000" b="1" dirty="0">
                <a:latin typeface="Arial" charset="0"/>
                <a:cs typeface="Arial" charset="0"/>
              </a:rPr>
              <a:t>Fragmentation</a:t>
            </a:r>
          </a:p>
          <a:p>
            <a:pPr marL="457200" indent="-457200">
              <a:buFontTx/>
              <a:buAutoNum type="arabicPeriod"/>
            </a:pPr>
            <a:r>
              <a:rPr lang="en-US" sz="4000" b="1" dirty="0">
                <a:latin typeface="Arial" charset="0"/>
                <a:cs typeface="Arial" charset="0"/>
              </a:rPr>
              <a:t>Chemical alteration of OM</a:t>
            </a:r>
          </a:p>
        </p:txBody>
      </p:sp>
      <p:pic>
        <p:nvPicPr>
          <p:cNvPr id="29700" name="Picture 5" descr="Douglas-fir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2133601"/>
            <a:ext cx="2628900" cy="1711325"/>
          </a:xfrm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828800" y="762000"/>
            <a:ext cx="8686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400" b="1" dirty="0"/>
              <a:t>Decomposition is a process that includes many different biochemical reactions that lead to loss of organic material as CO2 and the release of mineral nutrients and water</a:t>
            </a:r>
          </a:p>
          <a:p>
            <a:pPr eaLnBrk="1" hangingPunct="1">
              <a:spcBef>
                <a:spcPct val="50000"/>
              </a:spcBef>
            </a:pPr>
            <a:endParaRPr lang="en-US" sz="2400" b="1" dirty="0"/>
          </a:p>
        </p:txBody>
      </p:sp>
      <p:pic>
        <p:nvPicPr>
          <p:cNvPr id="29702" name="Picture 7" descr="hyphae around cla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1"/>
          <a:stretch>
            <a:fillRect/>
          </a:stretch>
        </p:blipFill>
        <p:spPr>
          <a:xfrm>
            <a:off x="3124200" y="2133601"/>
            <a:ext cx="2916238" cy="1706563"/>
          </a:xfrm>
        </p:spPr>
      </p:pic>
    </p:spTree>
    <p:extLst>
      <p:ext uri="{BB962C8B-B14F-4D97-AF65-F5344CB8AC3E}">
        <p14:creationId xmlns:p14="http://schemas.microsoft.com/office/powerpoint/2010/main" val="3419073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09600"/>
            <a:ext cx="7734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416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/>
          <p:cNvSpPr txBox="1">
            <a:spLocks noChangeArrowheads="1"/>
          </p:cNvSpPr>
          <p:nvPr/>
        </p:nvSpPr>
        <p:spPr bwMode="auto">
          <a:xfrm>
            <a:off x="6754504" y="627074"/>
            <a:ext cx="43138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7030A0"/>
                </a:solidFill>
              </a:rPr>
              <a:t>The rate of decomposition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257800" y="2819401"/>
          <a:ext cx="51054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SPW 8.0 Graph" r:id="rId4" imgW="5610600" imgH="4260960" progId="SigmaPlotGraphicObject.9">
                  <p:embed/>
                </p:oleObj>
              </mc:Choice>
              <mc:Fallback>
                <p:oleObj name="SPW 8.0 Graph" r:id="rId4" imgW="5610600" imgH="4260960" progId="SigmaPlotGraphicObject.9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11" r="5789"/>
                      <a:stretch>
                        <a:fillRect/>
                      </a:stretch>
                    </p:blipFill>
                    <p:spPr bwMode="auto">
                      <a:xfrm>
                        <a:off x="5257800" y="2819401"/>
                        <a:ext cx="51054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6" descr="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1"/>
            <a:ext cx="37338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927C41-2648-974F-A49C-ACF6FDCE0953}"/>
              </a:ext>
            </a:extLst>
          </p:cNvPr>
          <p:cNvCxnSpPr>
            <a:cxnSpLocks/>
          </p:cNvCxnSpPr>
          <p:nvPr/>
        </p:nvCxnSpPr>
        <p:spPr>
          <a:xfrm flipH="1">
            <a:off x="7779224" y="4148919"/>
            <a:ext cx="382137" cy="8598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D46BB6-E120-054D-A6F6-54DFEC03D58F}"/>
              </a:ext>
            </a:extLst>
          </p:cNvPr>
          <p:cNvSpPr txBox="1"/>
          <p:nvPr/>
        </p:nvSpPr>
        <p:spPr>
          <a:xfrm>
            <a:off x="6987654" y="3714406"/>
            <a:ext cx="30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Slope = decomposition rate (K)</a:t>
            </a:r>
          </a:p>
        </p:txBody>
      </p:sp>
    </p:spTree>
    <p:extLst>
      <p:ext uri="{BB962C8B-B14F-4D97-AF65-F5344CB8AC3E}">
        <p14:creationId xmlns:p14="http://schemas.microsoft.com/office/powerpoint/2010/main" val="1881381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6" y="1408544"/>
            <a:ext cx="6355598" cy="4766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776" y="156556"/>
            <a:ext cx="711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Majors controls of decomposition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47724" y="2526366"/>
            <a:ext cx="0" cy="14320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29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6" y="1408544"/>
            <a:ext cx="6355598" cy="4766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776" y="156556"/>
            <a:ext cx="711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Majors controls of decomposition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8444" y="2945174"/>
            <a:ext cx="2188885" cy="1013248"/>
          </a:xfrm>
          <a:prstGeom prst="rect">
            <a:avLst/>
          </a:prstGeom>
          <a:noFill/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47724" y="2526366"/>
            <a:ext cx="0" cy="14320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95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184045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0066"/>
                </a:solidFill>
                <a:latin typeface="Arial" charset="0"/>
              </a:rPr>
              <a:t>Climate and decomposition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712133" y="2656686"/>
            <a:ext cx="4148110" cy="246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115324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9337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184045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0066"/>
                </a:solidFill>
                <a:latin typeface="Arial" charset="0"/>
              </a:rPr>
              <a:t>Climate and decomposition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48"/>
          <a:stretch/>
        </p:blipFill>
        <p:spPr bwMode="auto">
          <a:xfrm>
            <a:off x="712133" y="2656686"/>
            <a:ext cx="4148110" cy="246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00" y="1080347"/>
            <a:ext cx="4794913" cy="562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63284-8A5D-F443-8589-EB9CE88C4225}"/>
              </a:ext>
            </a:extLst>
          </p:cNvPr>
          <p:cNvSpPr txBox="1"/>
          <p:nvPr/>
        </p:nvSpPr>
        <p:spPr>
          <a:xfrm>
            <a:off x="10361422" y="6488668"/>
            <a:ext cx="227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 2008</a:t>
            </a:r>
          </a:p>
        </p:txBody>
      </p:sp>
    </p:spTree>
    <p:extLst>
      <p:ext uri="{BB962C8B-B14F-4D97-AF65-F5344CB8AC3E}">
        <p14:creationId xmlns:p14="http://schemas.microsoft.com/office/powerpoint/2010/main" val="775452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6" y="1408544"/>
            <a:ext cx="6355598" cy="4766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776" y="156556"/>
            <a:ext cx="711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Majors controls of decomposition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6793" y="4309681"/>
            <a:ext cx="2188885" cy="1553647"/>
          </a:xfrm>
          <a:prstGeom prst="rect">
            <a:avLst/>
          </a:prstGeom>
          <a:noFill/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47724" y="2526366"/>
            <a:ext cx="0" cy="14320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51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8" name="Text Box 4"/>
          <p:cNvSpPr txBox="1">
            <a:spLocks noChangeArrowheads="1"/>
          </p:cNvSpPr>
          <p:nvPr/>
        </p:nvSpPr>
        <p:spPr bwMode="auto">
          <a:xfrm>
            <a:off x="1524000" y="1"/>
            <a:ext cx="4953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/>
              <a:t>What do soil organisms do?</a:t>
            </a:r>
          </a:p>
        </p:txBody>
      </p:sp>
      <p:sp>
        <p:nvSpPr>
          <p:cNvPr id="257029" name="Text Box 5"/>
          <p:cNvSpPr txBox="1">
            <a:spLocks noChangeArrowheads="1"/>
          </p:cNvSpPr>
          <p:nvPr/>
        </p:nvSpPr>
        <p:spPr bwMode="auto">
          <a:xfrm>
            <a:off x="1676400" y="1418789"/>
            <a:ext cx="89916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dirty="0"/>
              <a:t>*Organic matter decomposition 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/>
              <a:t>	releasing mineral nutrients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/>
              <a:t>	stabilize soil structure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/>
              <a:t>	humus formation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 dirty="0"/>
              <a:t>*Breakdown of toxic compounds</a:t>
            </a:r>
            <a:endParaRPr lang="en-US" sz="2400" dirty="0"/>
          </a:p>
          <a:p>
            <a:pPr>
              <a:spcBef>
                <a:spcPct val="50000"/>
              </a:spcBef>
              <a:defRPr/>
            </a:pPr>
            <a:r>
              <a:rPr lang="en-US" sz="2400" b="1" dirty="0"/>
              <a:t>*Inorganic transformations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/>
              <a:t>	convert organic N, P, S into plant available forms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 dirty="0"/>
              <a:t>*Nitrogen Fixation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/>
              <a:t>	capture N</a:t>
            </a:r>
            <a:r>
              <a:rPr lang="en-US" sz="2400" baseline="-25000" dirty="0"/>
              <a:t>2 </a:t>
            </a:r>
            <a:r>
              <a:rPr lang="en-US" sz="2400" dirty="0"/>
              <a:t>from atmosphere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 dirty="0"/>
              <a:t>*Plant protection</a:t>
            </a:r>
            <a:endParaRPr lang="en-US" sz="2400" b="1" baseline="-25000" dirty="0"/>
          </a:p>
        </p:txBody>
      </p:sp>
      <p:pic>
        <p:nvPicPr>
          <p:cNvPr id="409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738" y="2932113"/>
            <a:ext cx="8501062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40216138" y="3068639"/>
            <a:ext cx="3543300" cy="4016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/>
                </a:solidFill>
                <a:latin typeface="Arial Black"/>
                <a:cs typeface="Arial Black"/>
              </a:rPr>
              <a:t>Photo: D. </a:t>
            </a:r>
            <a:r>
              <a:rPr lang="en-US" sz="2000" dirty="0" err="1">
                <a:solidFill>
                  <a:schemeClr val="accent3"/>
                </a:solidFill>
                <a:latin typeface="Arial Black"/>
                <a:cs typeface="Arial Black"/>
              </a:rPr>
              <a:t>Bignell</a:t>
            </a:r>
            <a:endParaRPr lang="en-US" sz="2000" dirty="0">
              <a:solidFill>
                <a:schemeClr val="accent3"/>
              </a:solidFill>
              <a:latin typeface="Arial Black"/>
              <a:cs typeface="Arial Black"/>
            </a:endParaRPr>
          </a:p>
        </p:txBody>
      </p:sp>
      <p:pic>
        <p:nvPicPr>
          <p:cNvPr id="410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13" y="6562725"/>
            <a:ext cx="5343525" cy="5543550"/>
          </a:xfrm>
          <a:prstGeom prst="rect">
            <a:avLst/>
          </a:prstGeom>
          <a:noFill/>
          <a:ln w="9525">
            <a:solidFill>
              <a:srgbClr val="804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1" descr="IMG_479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"/>
            <a:ext cx="3200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226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676400" y="152400"/>
            <a:ext cx="868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000066"/>
                </a:solidFill>
              </a:rPr>
              <a:t>Characteristics of the microbial community determine litter decomposition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2133600" y="1295401"/>
            <a:ext cx="4419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/>
              <a:t>-Community composition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 dirty="0"/>
              <a:t>-Microbial enzymatic activity</a:t>
            </a:r>
          </a:p>
        </p:txBody>
      </p:sp>
      <p:pic>
        <p:nvPicPr>
          <p:cNvPr id="30724" name="Picture 6" descr="actinomyc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33528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7" descr="mushroom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5105400"/>
            <a:ext cx="14351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8" descr="nemat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3581401"/>
            <a:ext cx="1914525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9" descr="orabatid m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733800"/>
            <a:ext cx="14287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0" descr="pseudomon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AutoShape 11"/>
          <p:cNvSpPr>
            <a:spLocks noChangeArrowheads="1"/>
          </p:cNvSpPr>
          <p:nvPr/>
        </p:nvSpPr>
        <p:spPr bwMode="auto">
          <a:xfrm>
            <a:off x="3505201" y="2514601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1981200" y="3733800"/>
            <a:ext cx="3962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/>
              <a:t>Most of the processes in soil are microbe-mediated and carried out by enzymes they secrete</a:t>
            </a:r>
          </a:p>
        </p:txBody>
      </p:sp>
    </p:spTree>
    <p:extLst>
      <p:ext uri="{BB962C8B-B14F-4D97-AF65-F5344CB8AC3E}">
        <p14:creationId xmlns:p14="http://schemas.microsoft.com/office/powerpoint/2010/main" val="772517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1981200" y="152401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/>
              <a:t>Extra-cellular enzymes in soils involved in C and N transformations: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1524000" y="1143001"/>
            <a:ext cx="5562600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C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glucosidase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(1</a:t>
            </a:r>
            <a:r>
              <a:rPr lang="en-US" baseline="30000"/>
              <a:t>st</a:t>
            </a:r>
            <a:r>
              <a:rPr lang="en-US"/>
              <a:t> step in cellulose degradation)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cellulase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(cellulose to glucose)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phenol oxidase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(phenolic breakdown)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  <a:p>
            <a:pPr eaLnBrk="1" hangingPunct="1">
              <a:spcBef>
                <a:spcPct val="50000"/>
              </a:spcBef>
            </a:pPr>
            <a:r>
              <a:rPr lang="en-US" sz="2000" b="1"/>
              <a:t>Enzymes involved in N transformations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protease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(proteins to polypeptides to amino acids)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-</a:t>
            </a:r>
            <a:r>
              <a:rPr lang="en-US" b="1"/>
              <a:t>urease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(urea to ammonia)</a:t>
            </a: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5791201" y="1676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AutoShape 7"/>
          <p:cNvSpPr>
            <a:spLocks noChangeArrowheads="1"/>
          </p:cNvSpPr>
          <p:nvPr/>
        </p:nvSpPr>
        <p:spPr bwMode="auto">
          <a:xfrm>
            <a:off x="5791201" y="2514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5791201" y="32766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9"/>
          <p:cNvSpPr>
            <a:spLocks noChangeArrowheads="1"/>
          </p:cNvSpPr>
          <p:nvPr/>
        </p:nvSpPr>
        <p:spPr bwMode="auto">
          <a:xfrm>
            <a:off x="5715001" y="50292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10"/>
          <p:cNvSpPr>
            <a:spLocks noChangeArrowheads="1"/>
          </p:cNvSpPr>
          <p:nvPr/>
        </p:nvSpPr>
        <p:spPr bwMode="auto">
          <a:xfrm>
            <a:off x="5715001" y="5867401"/>
            <a:ext cx="823913" cy="180975"/>
          </a:xfrm>
          <a:prstGeom prst="rightArrow">
            <a:avLst>
              <a:gd name="adj1" fmla="val 50000"/>
              <a:gd name="adj2" fmla="val 1138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11"/>
          <p:cNvSpPr txBox="1">
            <a:spLocks noChangeArrowheads="1"/>
          </p:cNvSpPr>
          <p:nvPr/>
        </p:nvSpPr>
        <p:spPr bwMode="auto">
          <a:xfrm>
            <a:off x="7315200" y="49530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Nearly all microorganisms</a:t>
            </a:r>
          </a:p>
        </p:txBody>
      </p:sp>
      <p:sp>
        <p:nvSpPr>
          <p:cNvPr id="31754" name="Text Box 12"/>
          <p:cNvSpPr txBox="1">
            <a:spLocks noChangeArrowheads="1"/>
          </p:cNvSpPr>
          <p:nvPr/>
        </p:nvSpPr>
        <p:spPr bwMode="auto">
          <a:xfrm>
            <a:off x="7315200" y="57912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</a:t>
            </a:r>
          </a:p>
        </p:txBody>
      </p:sp>
      <p:sp>
        <p:nvSpPr>
          <p:cNvPr id="31755" name="Text Box 13"/>
          <p:cNvSpPr txBox="1">
            <a:spLocks noChangeArrowheads="1"/>
          </p:cNvSpPr>
          <p:nvPr/>
        </p:nvSpPr>
        <p:spPr bwMode="auto">
          <a:xfrm>
            <a:off x="7315200" y="16002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Microorganisms &amp; plants (especially fungi &amp; yeast)</a:t>
            </a:r>
          </a:p>
        </p:txBody>
      </p:sp>
      <p:sp>
        <p:nvSpPr>
          <p:cNvPr id="31756" name="Text Box 14"/>
          <p:cNvSpPr txBox="1">
            <a:spLocks noChangeArrowheads="1"/>
          </p:cNvSpPr>
          <p:nvPr/>
        </p:nvSpPr>
        <p:spPr bwMode="auto">
          <a:xfrm>
            <a:off x="7391400" y="24384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fungi, some actinomycetes</a:t>
            </a:r>
          </a:p>
        </p:txBody>
      </p:sp>
      <p:sp>
        <p:nvSpPr>
          <p:cNvPr id="31757" name="Text Box 15"/>
          <p:cNvSpPr txBox="1">
            <a:spLocks noChangeArrowheads="1"/>
          </p:cNvSpPr>
          <p:nvPr/>
        </p:nvSpPr>
        <p:spPr bwMode="auto">
          <a:xfrm>
            <a:off x="7391400" y="32004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Primarily fungi</a:t>
            </a:r>
          </a:p>
        </p:txBody>
      </p:sp>
    </p:spTree>
    <p:extLst>
      <p:ext uri="{BB962C8B-B14F-4D97-AF65-F5344CB8AC3E}">
        <p14:creationId xmlns:p14="http://schemas.microsoft.com/office/powerpoint/2010/main" val="3014805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55" y="921938"/>
            <a:ext cx="7030838" cy="45922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41685" y="6213328"/>
            <a:ext cx="254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Wagg et al. 2014</a:t>
            </a:r>
          </a:p>
        </p:txBody>
      </p:sp>
    </p:spTree>
    <p:extLst>
      <p:ext uri="{BB962C8B-B14F-4D97-AF65-F5344CB8AC3E}">
        <p14:creationId xmlns:p14="http://schemas.microsoft.com/office/powerpoint/2010/main" val="2386678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269"/>
          <a:stretch/>
        </p:blipFill>
        <p:spPr>
          <a:xfrm>
            <a:off x="3231868" y="0"/>
            <a:ext cx="580678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5952" y="1548160"/>
            <a:ext cx="5184137" cy="165253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29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6" y="1408544"/>
            <a:ext cx="6355598" cy="4766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776" y="156556"/>
            <a:ext cx="711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Majors controls of decomposition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1496" y="6297010"/>
            <a:ext cx="436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Which processes do they regulate?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9467" y="1486097"/>
            <a:ext cx="1932164" cy="1013248"/>
          </a:xfrm>
          <a:prstGeom prst="rect">
            <a:avLst/>
          </a:prstGeom>
          <a:noFill/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47724" y="2526366"/>
            <a:ext cx="0" cy="14320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13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2149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Litter quality varies with plant functional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B1D0A-2310-464B-8229-A1F59232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5" y="1257762"/>
            <a:ext cx="9299528" cy="53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37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2149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Litter quality varies with plant functional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B1D0A-2310-464B-8229-A1F59232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5" y="1257762"/>
            <a:ext cx="9299528" cy="5386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4B4B7-1B7E-1A46-872D-ABCB91F27C59}"/>
              </a:ext>
            </a:extLst>
          </p:cNvPr>
          <p:cNvSpPr txBox="1"/>
          <p:nvPr/>
        </p:nvSpPr>
        <p:spPr>
          <a:xfrm>
            <a:off x="9171296" y="2893325"/>
            <a:ext cx="2502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the trade-off?</a:t>
            </a:r>
          </a:p>
        </p:txBody>
      </p:sp>
    </p:spTree>
    <p:extLst>
      <p:ext uri="{BB962C8B-B14F-4D97-AF65-F5344CB8AC3E}">
        <p14:creationId xmlns:p14="http://schemas.microsoft.com/office/powerpoint/2010/main" val="139382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00501" y="3057099"/>
            <a:ext cx="241565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113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Primary Productivity (C into plants – C out of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25654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compLeavesBranc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52" y="1419939"/>
            <a:ext cx="5918200" cy="520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219611"/>
            <a:ext cx="855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Leaves decompose faster than branches</a:t>
            </a:r>
          </a:p>
        </p:txBody>
      </p:sp>
    </p:spTree>
    <p:extLst>
      <p:ext uri="{BB962C8B-B14F-4D97-AF65-F5344CB8AC3E}">
        <p14:creationId xmlns:p14="http://schemas.microsoft.com/office/powerpoint/2010/main" val="332819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0066"/>
                </a:solidFill>
                <a:latin typeface="Arial" charset="0"/>
              </a:rPr>
              <a:t>Litter quality and decomposition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1020B-B5FA-EF40-A8D8-3F3AE09D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98" y="965580"/>
            <a:ext cx="62382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7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6" y="3114676"/>
            <a:ext cx="46005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200" b="1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Root quality and decomposition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533776"/>
            <a:ext cx="47339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8"/>
          <p:cNvSpPr txBox="1">
            <a:spLocks noChangeArrowheads="1"/>
          </p:cNvSpPr>
          <p:nvPr/>
        </p:nvSpPr>
        <p:spPr bwMode="auto">
          <a:xfrm>
            <a:off x="5029200" y="63246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/>
              <a:t>Silver &amp; Miya 2001 </a:t>
            </a:r>
          </a:p>
        </p:txBody>
      </p:sp>
      <p:pic>
        <p:nvPicPr>
          <p:cNvPr id="33798" name="Picture 5" descr="http://www.ars.usda.gov/images/docs/7647_7841/2005-X-PlantRo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36600"/>
            <a:ext cx="41529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419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36" y="1408544"/>
            <a:ext cx="6355598" cy="4766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776" y="156556"/>
            <a:ext cx="711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Majors controls of decomposition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47724" y="2526366"/>
            <a:ext cx="0" cy="14320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04513" y="2377756"/>
            <a:ext cx="499931" cy="1621196"/>
          </a:xfrm>
          <a:prstGeom prst="rect">
            <a:avLst/>
          </a:prstGeom>
          <a:noFill/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7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8235" y="162121"/>
            <a:ext cx="442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Home Field Advantage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844688"/>
            <a:ext cx="9247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0"/>
                </a:solidFill>
              </a:rPr>
              <a:t>Do microbes decompose substrates that they’ve</a:t>
            </a:r>
          </a:p>
          <a:p>
            <a:r>
              <a:rPr lang="en-US" sz="3600" dirty="0">
                <a:solidFill>
                  <a:srgbClr val="000090"/>
                </a:solidFill>
              </a:rPr>
              <a:t>“seen” before better than naïve substrates?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57" y="2155438"/>
            <a:ext cx="5930900" cy="4533900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229600" y="64912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(Austin et al. 2014)</a:t>
            </a:r>
          </a:p>
        </p:txBody>
      </p:sp>
    </p:spTree>
    <p:extLst>
      <p:ext uri="{BB962C8B-B14F-4D97-AF65-F5344CB8AC3E}">
        <p14:creationId xmlns:p14="http://schemas.microsoft.com/office/powerpoint/2010/main" val="400789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621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6600"/>
                </a:solidFill>
              </a:rPr>
              <a:t>Why is the ground brown?</a:t>
            </a:r>
          </a:p>
        </p:txBody>
      </p:sp>
      <p:pic>
        <p:nvPicPr>
          <p:cNvPr id="3" name="Picture 2" descr="Soil_food_webUSDA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1" y="904876"/>
            <a:ext cx="7439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66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621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6600"/>
                </a:solidFill>
              </a:rPr>
              <a:t>Why is the ground brown?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37" y="5310158"/>
            <a:ext cx="2706859" cy="1801292"/>
          </a:xfrm>
          <a:prstGeom prst="rect">
            <a:avLst/>
          </a:prstGeom>
        </p:spPr>
      </p:pic>
      <p:pic>
        <p:nvPicPr>
          <p:cNvPr id="5" name="Picture 4" descr="Microb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54" y="2863534"/>
            <a:ext cx="2446625" cy="2446625"/>
          </a:xfrm>
          <a:prstGeom prst="rect">
            <a:avLst/>
          </a:prstGeom>
        </p:spPr>
      </p:pic>
      <p:pic>
        <p:nvPicPr>
          <p:cNvPr id="7" name="Picture 6" descr="Soil_food_webUSDA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11" y="840038"/>
            <a:ext cx="2297311" cy="18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51396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73401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834</Words>
  <Application>Microsoft Macintosh PowerPoint</Application>
  <PresentationFormat>Widescreen</PresentationFormat>
  <Paragraphs>173</Paragraphs>
  <Slides>66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ＭＳ Ｐゴシック</vt:lpstr>
      <vt:lpstr>Arial</vt:lpstr>
      <vt:lpstr>Arial Black</vt:lpstr>
      <vt:lpstr>Calibri</vt:lpstr>
      <vt:lpstr>Calibri Light</vt:lpstr>
      <vt:lpstr>Mangal</vt:lpstr>
      <vt:lpstr>Office Theme</vt:lpstr>
      <vt:lpstr>SPW 8.0 Graph</vt:lpstr>
      <vt:lpstr>Carbon</vt:lpstr>
      <vt:lpstr>PowerPoint Presentation</vt:lpstr>
      <vt:lpstr>PowerPoint Presentation</vt:lpstr>
      <vt:lpstr>PowerPoint Presentation</vt:lpstr>
      <vt:lpstr>NPP = GPP - Rplant</vt:lpstr>
      <vt:lpstr>NPP = GPP - Rplant</vt:lpstr>
      <vt:lpstr>NPP = GPP - Rplant</vt:lpstr>
      <vt:lpstr>NPP = GPP - Rplant</vt:lpstr>
      <vt:lpstr>PowerPoint Presentation</vt:lpstr>
      <vt:lpstr>NPP = GPP - Rplant</vt:lpstr>
      <vt:lpstr>PowerPoint Presentation</vt:lpstr>
      <vt:lpstr>GPP = photosynthesis * LAI</vt:lpstr>
      <vt:lpstr>GPP = photosynthesis * LAI</vt:lpstr>
      <vt:lpstr>GPP = photosynthesis * LAI</vt:lpstr>
      <vt:lpstr>GPP = photosynthesis * LAI</vt:lpstr>
      <vt:lpstr>Simple recap of photosynthesis</vt:lpstr>
      <vt:lpstr>Simple recap of photosynthesis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Environmental responses - light</vt:lpstr>
      <vt:lpstr>Environmental responses – CO2</vt:lpstr>
      <vt:lpstr>Photosynthesis is less responsive to soil resources (water and nutrients). Why?</vt:lpstr>
      <vt:lpstr>Photosynthesis is less responsive to soil resources (water and nutrients). Why?</vt:lpstr>
      <vt:lpstr>GPP = photosynthesis * LAI</vt:lpstr>
      <vt:lpstr>PowerPoint Presentation</vt:lpstr>
      <vt:lpstr>Canopies tend to have higher light use efficiency than leaves</vt:lpstr>
      <vt:lpstr>NPP = GPP - Rplant</vt:lpstr>
      <vt:lpstr>PowerPoint Presentation</vt:lpstr>
      <vt:lpstr>What drives NPP?</vt:lpstr>
      <vt:lpstr>PowerPoint Presentation</vt:lpstr>
      <vt:lpstr>PowerPoint Presentation</vt:lpstr>
      <vt:lpstr>PowerPoint Presentation</vt:lpstr>
      <vt:lpstr>PowerPoint Presentation</vt:lpstr>
      <vt:lpstr>NEP = GPP – (Rplant + Rheterotroph)</vt:lpstr>
      <vt:lpstr>NEP = GPP – (Rplant + Rheterotroph)</vt:lpstr>
      <vt:lpstr>NEP = GPP – (Rplant + Rheterotroph)</vt:lpstr>
      <vt:lpstr>PowerPoint Presentation</vt:lpstr>
      <vt:lpstr>PowerPoint Presentation</vt:lpstr>
      <vt:lpstr>Decomposition of Organic Matter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Litter quality and decomposition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30</cp:revision>
  <dcterms:created xsi:type="dcterms:W3CDTF">2019-09-23T19:58:42Z</dcterms:created>
  <dcterms:modified xsi:type="dcterms:W3CDTF">2019-09-23T21:38:31Z</dcterms:modified>
</cp:coreProperties>
</file>